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0" r:id="rId2"/>
    <p:sldMasterId id="2147483680" r:id="rId3"/>
  </p:sldMasterIdLst>
  <p:notesMasterIdLst>
    <p:notesMasterId r:id="rId5"/>
  </p:notesMasterIdLst>
  <p:handoutMasterIdLst>
    <p:handoutMasterId r:id="rId6"/>
  </p:handoutMasterIdLst>
  <p:sldIdLst>
    <p:sldId id="387" r:id="rId4"/>
  </p:sldIdLst>
  <p:sldSz cx="12192000" cy="6858000"/>
  <p:notesSz cx="6794500" cy="9906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42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8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195"/>
    </p:cViewPr>
  </p:sorterViewPr>
  <p:notesViewPr>
    <p:cSldViewPr snapToGrid="0">
      <p:cViewPr varScale="1">
        <p:scale>
          <a:sx n="60" d="100"/>
          <a:sy n="60" d="100"/>
        </p:scale>
        <p:origin x="320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899559904782843E-3"/>
          <c:y val="3.5341365461847386E-2"/>
          <c:w val="0.80951413878354173"/>
          <c:h val="0.9293172690763051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79E-4620-96DA-7CD59CC65193}"/>
              </c:ext>
            </c:extLst>
          </c:dPt>
          <c:dPt>
            <c:idx val="1"/>
            <c:bubble3D val="0"/>
            <c:explosion val="18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79E-4620-96DA-7CD59CC65193}"/>
              </c:ext>
            </c:extLst>
          </c:dPt>
          <c:dPt>
            <c:idx val="2"/>
            <c:bubble3D val="0"/>
            <c:explosion val="15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79E-4620-96DA-7CD59CC65193}"/>
              </c:ext>
            </c:extLst>
          </c:dPt>
          <c:dPt>
            <c:idx val="3"/>
            <c:bubble3D val="0"/>
            <c:explosion val="15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79E-4620-96DA-7CD59CC65193}"/>
              </c:ext>
            </c:extLst>
          </c:dPt>
          <c:dPt>
            <c:idx val="4"/>
            <c:bubble3D val="0"/>
            <c:explosion val="19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79E-4620-96DA-7CD59CC65193}"/>
              </c:ext>
            </c:extLst>
          </c:dPt>
          <c:dLbls>
            <c:dLbl>
              <c:idx val="0"/>
              <c:layout>
                <c:manualLayout>
                  <c:x val="-0.236897936178115"/>
                  <c:y val="2.8397933112174888E-2"/>
                </c:manualLayout>
              </c:layout>
              <c:tx>
                <c:rich>
                  <a:bodyPr/>
                  <a:lstStyle/>
                  <a:p>
                    <a:fld id="{DDF98164-1B6D-4C05-97DA-531D46A5F6B1}" type="CATEGORYNAME">
                      <a:rPr lang="bg-BG"/>
                      <a:pPr/>
                      <a:t>[CATEGORY NAME]</a:t>
                    </a:fld>
                    <a:r>
                      <a:rPr lang="bg-BG"/>
                      <a:t>
42,11%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8834695006525"/>
                      <c:h val="0.173908959321614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79E-4620-96DA-7CD59CC65193}"/>
                </c:ext>
              </c:extLst>
            </c:dLbl>
            <c:dLbl>
              <c:idx val="1"/>
              <c:layout>
                <c:manualLayout>
                  <c:x val="0.1973517060367454"/>
                  <c:y val="-0.28593321054235038"/>
                </c:manualLayout>
              </c:layout>
              <c:tx>
                <c:rich>
                  <a:bodyPr/>
                  <a:lstStyle/>
                  <a:p>
                    <a:fld id="{D5F3892D-859B-48AE-9496-1598B369AA17}" type="CATEGORYNAME">
                      <a:rPr lang="bg-BG"/>
                      <a:pPr/>
                      <a:t>[CATEGORY NAME]</a:t>
                    </a:fld>
                    <a:r>
                      <a:rPr lang="bg-BG"/>
                      <a:t>
25,90%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20844269466314"/>
                      <c:h val="0.167250174467532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79E-4620-96DA-7CD59CC65193}"/>
                </c:ext>
              </c:extLst>
            </c:dLbl>
            <c:dLbl>
              <c:idx val="2"/>
              <c:layout>
                <c:manualLayout>
                  <c:x val="7.9452771130396643E-2"/>
                  <c:y val="-0.13629155994054959"/>
                </c:manualLayout>
              </c:layout>
              <c:tx>
                <c:rich>
                  <a:bodyPr/>
                  <a:lstStyle/>
                  <a:p>
                    <a:fld id="{DD29B0BB-BDAD-48E4-8FB2-1BF3A4065363}" type="CATEGORYNAME">
                      <a:rPr lang="bg-BG"/>
                      <a:pPr/>
                      <a:t>[CATEGORY NAME]</a:t>
                    </a:fld>
                    <a:r>
                      <a:rPr lang="bg-BG"/>
                      <a:t>
</a:t>
                    </a:r>
                    <a:fld id="{4F296119-CB62-48FC-BA62-3BDCC68BE797}" type="CELLREF">
                      <a:rPr lang="bg-BG"/>
                      <a:pPr/>
                      <a:t>[CELLREF]</a:t>
                    </a:fld>
                    <a:endParaRPr lang="bg-BG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06933508311462"/>
                      <c:h val="0.16371348226056454"/>
                    </c:manualLayout>
                  </c15:layout>
                  <c15:dlblFieldTable>
                    <c15:dlblFTEntry>
                      <c15:txfldGUID>{4F296119-CB62-48FC-BA62-3BDCC68BE797}</c15:txfldGUID>
                      <c15:f>Sheet1!$C$5</c15:f>
                      <c15:dlblFieldTableCache>
                        <c:ptCount val="1"/>
                        <c:pt idx="0">
                          <c:v>12,63%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D79E-4620-96DA-7CD59CC65193}"/>
                </c:ext>
              </c:extLst>
            </c:dLbl>
            <c:dLbl>
              <c:idx val="3"/>
              <c:layout>
                <c:manualLayout>
                  <c:x val="5.8212817147856505E-2"/>
                  <c:y val="-3.331786842725247E-2"/>
                </c:manualLayout>
              </c:layout>
              <c:tx>
                <c:rich>
                  <a:bodyPr/>
                  <a:lstStyle/>
                  <a:p>
                    <a:fld id="{8650951E-821A-4C1F-AD3C-0ED297538C7A}" type="CATEGORYNAME">
                      <a:rPr lang="bg-BG"/>
                      <a:pPr/>
                      <a:t>[CATEGORY NAME]</a:t>
                    </a:fld>
                    <a:r>
                      <a:rPr lang="bg-BG"/>
                      <a:t>
</a:t>
                    </a:r>
                    <a:fld id="{0552A78F-F434-4D5C-97A7-4BAF02720003}" type="CELLREF">
                      <a:rPr lang="bg-BG"/>
                      <a:pPr/>
                      <a:t>[CELLREF]</a:t>
                    </a:fld>
                    <a:endParaRPr lang="bg-BG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{0552A78F-F434-4D5C-97A7-4BAF02720003}</c15:txfldGUID>
                      <c15:f>Sheet1!$C$6</c15:f>
                      <c15:dlblFieldTableCache>
                        <c:ptCount val="1"/>
                        <c:pt idx="0">
                          <c:v>9,82%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D79E-4620-96DA-7CD59CC65193}"/>
                </c:ext>
              </c:extLst>
            </c:dLbl>
            <c:dLbl>
              <c:idx val="4"/>
              <c:layout>
                <c:manualLayout>
                  <c:x val="0.10047390454060934"/>
                  <c:y val="1.2649021281978307E-7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3A06C38-D56A-4C9F-BF68-F92A4074CB1B}" type="CATEGORYNAME">
                      <a:rPr lang="bg-BG" b="1"/>
                      <a:pPr>
                        <a:defRPr sz="1200" b="1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bg-BG" b="1"/>
                      <a:t>
</a:t>
                    </a:r>
                    <a:fld id="{90043903-ACD5-41B7-8D89-8B49DA1B5D6C}" type="CELLREF">
                      <a:rPr lang="bg-BG" b="1"/>
                      <a:pPr>
                        <a:defRPr sz="1200" b="1">
                          <a:solidFill>
                            <a:schemeClr val="tx1"/>
                          </a:solidFill>
                        </a:defRPr>
                      </a:pPr>
                      <a:t>[CELLREF]</a:t>
                    </a:fld>
                    <a:endParaRPr lang="bg-BG" b="1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bg-BG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40570904067965"/>
                      <c:h val="0.10837857856344332"/>
                    </c:manualLayout>
                  </c15:layout>
                  <c15:dlblFieldTable>
                    <c15:dlblFTEntry>
                      <c15:txfldGUID>{90043903-ACD5-41B7-8D89-8B49DA1B5D6C}</c15:txfldGUID>
                      <c15:f>Sheet1!$C$7</c15:f>
                      <c15:dlblFieldTableCache>
                        <c:ptCount val="1"/>
                        <c:pt idx="0">
                          <c:v>9,54%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D79E-4620-96DA-7CD59CC651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Sheet1!$A$3:$A$7</c:f>
              <c:strCache>
                <c:ptCount val="5"/>
                <c:pt idx="0">
                  <c:v>Екопак България АД</c:v>
                </c:pt>
                <c:pt idx="1">
                  <c:v>Екобулпак АД</c:v>
                </c:pt>
                <c:pt idx="2">
                  <c:v>Булекопак АД</c:v>
                </c:pt>
                <c:pt idx="3">
                  <c:v>Екоколект АД</c:v>
                </c:pt>
                <c:pt idx="4">
                  <c:v>Екопартнърс АД</c:v>
                </c:pt>
              </c:strCache>
            </c:strRef>
          </c:cat>
          <c:val>
            <c:numRef>
              <c:f>Sheet1!$B$3:$B$7</c:f>
              <c:numCache>
                <c:formatCode>#,##0.00</c:formatCode>
                <c:ptCount val="5"/>
                <c:pt idx="0">
                  <c:v>170113.79</c:v>
                </c:pt>
                <c:pt idx="1">
                  <c:v>104623.19100000001</c:v>
                </c:pt>
                <c:pt idx="2">
                  <c:v>51034.860999999997</c:v>
                </c:pt>
                <c:pt idx="3">
                  <c:v>39656.14</c:v>
                </c:pt>
                <c:pt idx="4">
                  <c:v>38520.43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79E-4620-96DA-7CD59CC6519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59807028550798"/>
          <c:y val="0.32973480747747036"/>
          <c:w val="0.14966210766977991"/>
          <c:h val="0.300630156561270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bg-BG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0.82098</cdr:x>
      <cdr:y>0.63876</cdr:y>
    </cdr:from>
    <cdr:to>
      <cdr:x>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ECD0CEC-65DC-4012-A150-DACC361905FE}"/>
            </a:ext>
          </a:extLst>
        </cdr:cNvPr>
        <cdr:cNvSpPr txBox="1"/>
      </cdr:nvSpPr>
      <cdr:spPr>
        <a:xfrm xmlns:a="http://schemas.openxmlformats.org/drawingml/2006/main">
          <a:off x="5853114" y="2543176"/>
          <a:ext cx="1276350" cy="1438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bg-BG" sz="1100"/>
        </a:p>
      </cdr:txBody>
    </cdr:sp>
  </cdr:relSizeAnchor>
  <cdr:relSizeAnchor xmlns:cdr="http://schemas.openxmlformats.org/drawingml/2006/chartDrawing">
    <cdr:from>
      <cdr:x>0.90158</cdr:x>
      <cdr:y>0.33249</cdr:y>
    </cdr:from>
    <cdr:to>
      <cdr:x>1</cdr:x>
      <cdr:y>0.38404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0C9021ED-16D2-4C23-BDA0-D15DCE93DD91}"/>
            </a:ext>
          </a:extLst>
        </cdr:cNvPr>
        <cdr:cNvSpPr txBox="1"/>
      </cdr:nvSpPr>
      <cdr:spPr>
        <a:xfrm xmlns:a="http://schemas.openxmlformats.org/drawingml/2006/main">
          <a:off x="7853283" y="1269972"/>
          <a:ext cx="857332" cy="196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bg-BG" sz="1100">
              <a:solidFill>
                <a:schemeClr val="tx1"/>
              </a:solidFill>
            </a:rPr>
            <a:t>=170</a:t>
          </a:r>
          <a:r>
            <a:rPr lang="bg-BG" sz="1100" baseline="0">
              <a:solidFill>
                <a:schemeClr val="tx1"/>
              </a:solidFill>
            </a:rPr>
            <a:t> 113,79 т.</a:t>
          </a:r>
          <a:endParaRPr lang="bg-BG" sz="110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0.87862</cdr:x>
      <cdr:y>0.44389</cdr:y>
    </cdr:from>
    <cdr:to>
      <cdr:x>0.98032</cdr:x>
      <cdr:y>0.4813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E136DAA-0EAD-4EAB-AC7C-CA9C8EFC1C36}"/>
            </a:ext>
          </a:extLst>
        </cdr:cNvPr>
        <cdr:cNvSpPr txBox="1"/>
      </cdr:nvSpPr>
      <cdr:spPr>
        <a:xfrm xmlns:a="http://schemas.openxmlformats.org/drawingml/2006/main">
          <a:off x="7653339" y="1695452"/>
          <a:ext cx="885825" cy="142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bg-BG" sz="1100"/>
        </a:p>
      </cdr:txBody>
    </cdr:sp>
  </cdr:relSizeAnchor>
  <cdr:relSizeAnchor xmlns:cdr="http://schemas.openxmlformats.org/drawingml/2006/chartDrawing">
    <cdr:from>
      <cdr:x>0.87206</cdr:x>
      <cdr:y>0.38903</cdr:y>
    </cdr:from>
    <cdr:to>
      <cdr:x>0.99016</cdr:x>
      <cdr:y>0.5494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5822743F-E905-4A32-AB11-EEE2EADF4018}"/>
            </a:ext>
          </a:extLst>
        </cdr:cNvPr>
        <cdr:cNvSpPr txBox="1"/>
      </cdr:nvSpPr>
      <cdr:spPr>
        <a:xfrm xmlns:a="http://schemas.openxmlformats.org/drawingml/2006/main">
          <a:off x="7596180" y="1537787"/>
          <a:ext cx="1028710" cy="633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bg-BG" sz="1100" dirty="0">
              <a:solidFill>
                <a:schemeClr val="tx1"/>
              </a:solidFill>
            </a:rPr>
            <a:t>= 104 623,19 т..</a:t>
          </a:r>
        </a:p>
        <a:p xmlns:a="http://schemas.openxmlformats.org/drawingml/2006/main">
          <a:endParaRPr lang="bg-BG" sz="900" dirty="0">
            <a:solidFill>
              <a:schemeClr val="tx1"/>
            </a:solidFill>
          </a:endParaRPr>
        </a:p>
        <a:p xmlns:a="http://schemas.openxmlformats.org/drawingml/2006/main">
          <a:r>
            <a:rPr lang="bg-BG" sz="1100" dirty="0">
              <a:solidFill>
                <a:schemeClr val="tx1"/>
              </a:solidFill>
            </a:rPr>
            <a:t>= 51 034,86 т.</a:t>
          </a:r>
        </a:p>
        <a:p xmlns:a="http://schemas.openxmlformats.org/drawingml/2006/main">
          <a:endParaRPr lang="bg-BG" sz="1100" dirty="0">
            <a:solidFill>
              <a:schemeClr val="tx1"/>
            </a:solidFill>
          </a:endParaRPr>
        </a:p>
        <a:p xmlns:a="http://schemas.openxmlformats.org/drawingml/2006/main">
          <a:endParaRPr lang="bg-BG" sz="11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0.88956</cdr:x>
      <cdr:y>0.51325</cdr:y>
    </cdr:from>
    <cdr:to>
      <cdr:x>1</cdr:x>
      <cdr:y>0.77108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5956EDF0-748B-4B98-9296-0196F928687D}"/>
            </a:ext>
          </a:extLst>
        </cdr:cNvPr>
        <cdr:cNvSpPr txBox="1"/>
      </cdr:nvSpPr>
      <cdr:spPr>
        <a:xfrm xmlns:a="http://schemas.openxmlformats.org/drawingml/2006/main">
          <a:off x="7748590" y="2028825"/>
          <a:ext cx="962025" cy="1019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bg-BG" sz="1100"/>
        </a:p>
      </cdr:txBody>
    </cdr:sp>
  </cdr:relSizeAnchor>
  <cdr:relSizeAnchor xmlns:cdr="http://schemas.openxmlformats.org/drawingml/2006/chartDrawing">
    <cdr:from>
      <cdr:x>0.88518</cdr:x>
      <cdr:y>0.50843</cdr:y>
    </cdr:from>
    <cdr:to>
      <cdr:x>0.99016</cdr:x>
      <cdr:y>0.73976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262F6F30-F470-48B7-9234-215BB77C4E52}"/>
            </a:ext>
          </a:extLst>
        </cdr:cNvPr>
        <cdr:cNvSpPr txBox="1"/>
      </cdr:nvSpPr>
      <cdr:spPr>
        <a:xfrm xmlns:a="http://schemas.openxmlformats.org/drawingml/2006/main">
          <a:off x="7710490" y="20097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bg-BG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= 39 656,14 т.</a:t>
          </a:r>
        </a:p>
        <a:p xmlns:a="http://schemas.openxmlformats.org/drawingml/2006/main">
          <a:endParaRPr lang="bg-BG" sz="1100" dirty="0">
            <a:solidFill>
              <a:schemeClr val="tx1"/>
            </a:solidFill>
            <a:effectLst/>
          </a:endParaRPr>
        </a:p>
        <a:p xmlns:a="http://schemas.openxmlformats.org/drawingml/2006/main">
          <a:r>
            <a:rPr lang="bg-BG" sz="11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= 38 520,43 т.</a:t>
          </a:r>
          <a:endParaRPr lang="bg-BG" sz="11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D94850B6-44B7-478F-80FD-3CF3AC9FE4A2}" type="datetimeFigureOut">
              <a:rPr lang="bg-BG" smtClean="0"/>
              <a:t>8.5.2020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24037CCA-31C8-43A2-9E2C-2465DCFC08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969128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5288EF06-E317-42D1-B26D-F9564D539438}" type="datetimeFigureOut">
              <a:rPr lang="bg-BG" smtClean="0"/>
              <a:t>8.5.2020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8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4B366475-9C59-45F0-AE2A-05932AED467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4554968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6402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65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63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91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92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19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4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150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36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8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07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406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024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27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03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776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51584" y="6345899"/>
            <a:ext cx="3456384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63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205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4043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7114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6590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6228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07009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691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10487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3045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0897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84412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Общо събрание на </a:t>
            </a:r>
            <a:r>
              <a:rPr lang="ru-RU"/>
              <a:t>акционерите   София, </a:t>
            </a:r>
            <a:r>
              <a:rPr lang="ru-RU" dirty="0"/>
              <a:t>28 юни 2018 г.                                                                           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159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433841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1769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0547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020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59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199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163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8871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832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296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7154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  <a:prstGeom prst="rect">
            <a:avLst/>
          </a:prstGeom>
        </p:spPr>
        <p:txBody>
          <a:bodyPr/>
          <a:lstStyle/>
          <a:p>
            <a:fld id="{7033CBBF-95B8-4A43-B95E-081643D46F65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160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1584" y="6309321"/>
            <a:ext cx="3860800" cy="340147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1806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8034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1706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2198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51584" y="6345899"/>
            <a:ext cx="3456384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795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51584" y="6345899"/>
            <a:ext cx="3456384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271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51584" y="6345899"/>
            <a:ext cx="3456384" cy="365125"/>
          </a:xfrm>
          <a:prstGeom prst="rect">
            <a:avLst/>
          </a:prstGeom>
        </p:spPr>
        <p:txBody>
          <a:bodyPr/>
          <a:lstStyle/>
          <a:p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07AA-9E24-426C-B1C6-782AEDC81AE5}" type="slidenum">
              <a:rPr lang="bg-BG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bg-BG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13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836712"/>
            <a:ext cx="12192000" cy="0"/>
          </a:xfrm>
          <a:prstGeom prst="line">
            <a:avLst/>
          </a:prstGeom>
          <a:ln>
            <a:solidFill>
              <a:srgbClr val="0F6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-48683" y="6165304"/>
            <a:ext cx="12192000" cy="0"/>
          </a:xfrm>
          <a:prstGeom prst="line">
            <a:avLst/>
          </a:prstGeom>
          <a:ln>
            <a:solidFill>
              <a:srgbClr val="0F6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653" y="44625"/>
            <a:ext cx="3065147" cy="71737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03861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A0901-2B6D-4191-A331-417B6D0158D8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68" y="6157173"/>
            <a:ext cx="1105270" cy="70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4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8" r:id="rId17"/>
    <p:sldLayoutId id="2147483679" r:id="rId1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Общо събрание на </a:t>
            </a:r>
            <a:r>
              <a:rPr lang="ru-RU">
                <a:solidFill>
                  <a:srgbClr val="000000">
                    <a:tint val="75000"/>
                  </a:srgbClr>
                </a:solidFill>
              </a:rPr>
              <a:t>акционерите   София, </a:t>
            </a:r>
            <a:r>
              <a:rPr lang="ru-RU" dirty="0">
                <a:solidFill>
                  <a:srgbClr val="000000">
                    <a:tint val="75000"/>
                  </a:srgb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E9F8C-02EA-419A-94DE-E9E95C907AA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390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31" y="6243546"/>
            <a:ext cx="2306664" cy="569830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836712"/>
            <a:ext cx="12192000" cy="0"/>
          </a:xfrm>
          <a:prstGeom prst="line">
            <a:avLst/>
          </a:prstGeom>
          <a:ln>
            <a:solidFill>
              <a:srgbClr val="0F6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-48683" y="6165304"/>
            <a:ext cx="12192000" cy="0"/>
          </a:xfrm>
          <a:prstGeom prst="line">
            <a:avLst/>
          </a:prstGeom>
          <a:ln>
            <a:solidFill>
              <a:srgbClr val="0F6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013" y="44625"/>
            <a:ext cx="2927648" cy="5990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03861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80AFF-EC3A-4CDF-9CCF-7C380D21522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Общо събрание на </a:t>
            </a:r>
            <a:r>
              <a:rPr lang="ru-RU">
                <a:solidFill>
                  <a:prstClr val="black">
                    <a:tint val="75000"/>
                  </a:prstClr>
                </a:solidFill>
              </a:rPr>
              <a:t>акционерите   София, </a:t>
            </a: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28 юни 2018 г.                                                                           </a:t>
            </a:r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15" y="44624"/>
            <a:ext cx="7196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kern="0" dirty="0">
                <a:solidFill>
                  <a:srgbClr val="0F652C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Пазарен дял за 2019 г. </a:t>
            </a:r>
          </a:p>
          <a:p>
            <a:r>
              <a:rPr lang="bg-BG" b="1" kern="0" dirty="0">
                <a:solidFill>
                  <a:srgbClr val="0F652C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съгласно Заповедта на Министъра на околната среда и водите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A7C1650-B247-4FC8-99FE-D863E60A06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162385"/>
              </p:ext>
            </p:extLst>
          </p:nvPr>
        </p:nvGraphicFramePr>
        <p:xfrm>
          <a:off x="809470" y="1199213"/>
          <a:ext cx="10478124" cy="4706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26779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6715</TotalTime>
  <Words>57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1_Office Theme</vt:lpstr>
      <vt:lpstr>Custom Design</vt:lpstr>
      <vt:lpstr>2_Office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Общо събрание на акционерите  София, 30 май 2017 г.</dc:title>
  <dc:creator>Ivanka Ilieva</dc:creator>
  <cp:lastModifiedBy>Mariana Petkova</cp:lastModifiedBy>
  <cp:revision>436</cp:revision>
  <cp:lastPrinted>2018-06-28T09:22:10Z</cp:lastPrinted>
  <dcterms:created xsi:type="dcterms:W3CDTF">2017-05-15T12:34:25Z</dcterms:created>
  <dcterms:modified xsi:type="dcterms:W3CDTF">2020-05-08T07:03:22Z</dcterms:modified>
</cp:coreProperties>
</file>